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9" r:id="rId2"/>
    <p:sldId id="268" r:id="rId3"/>
    <p:sldId id="269" r:id="rId4"/>
    <p:sldId id="271" r:id="rId5"/>
    <p:sldId id="272" r:id="rId6"/>
    <p:sldId id="273" r:id="rId7"/>
    <p:sldId id="274" r:id="rId8"/>
    <p:sldId id="280" r:id="rId9"/>
    <p:sldId id="282" r:id="rId10"/>
    <p:sldId id="283" r:id="rId11"/>
    <p:sldId id="284" r:id="rId12"/>
    <p:sldId id="28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9815" autoAdjust="0"/>
  </p:normalViewPr>
  <p:slideViewPr>
    <p:cSldViewPr snapToGrid="0">
      <p:cViewPr varScale="1">
        <p:scale>
          <a:sx n="54" d="100"/>
          <a:sy n="54" d="100"/>
        </p:scale>
        <p:origin x="2676" y="10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D94E5-C153-4426-89F5-CF8BA936710C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5471B-7DE7-4295-AD71-DF6483E205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0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1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4150" y="833438"/>
            <a:ext cx="7404100" cy="41656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894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10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L'operazione “GAMING OFFLINE”, è stata realizzata a fine 2018 coordinata dalla direzione nazionale antimafia. I soggetti coinvolti nell'inchiesta erano accusati di aver svolto attività di gioco illegale in tutto il territorio siciliano a marchio “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Planetwin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365, di proprietà di una holding maltese, all'epoca regolarmente operante, ma anche in Puglia e Calabria, altre due regioni italiane. 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 operazione ha portato 68 arresti, di cui 29 contro boss delle province di Catania, Ragusa, Siracusa e Caltanissetta, e il sequestro di 20 sale scommesse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en-US" altLang="it-IT" sz="12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7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11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L’operazione "Mani in pasta«, iniziata nel 2018, ha scoperto che il clan mafioso "Acquasanta" truccava le corse dei cavalli attraverso la coercizione dei fantini e dopava i cavalli per vincere le scommesse sulle corse. Le corse erano truccate in diversi ippodromi italiani, in diverse regioni.  L'ippodromo di Palermo è ancora chiuso a causa delle indagini in corso</a:t>
            </a:r>
            <a:endParaRPr lang="it-IT" altLang="it-IT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46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12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0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2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1400" dirty="0" smtClean="0">
                <a:latin typeface="Arial" panose="020B0604020202020204" pitchFamily="34" charset="0"/>
              </a:rPr>
              <a:t>Le origini della normativa italiana che sanziona penalmente la frode sportiva e il match-fixing risalgono a più</a:t>
            </a:r>
            <a:r>
              <a:rPr lang="it-IT" altLang="it-IT" sz="1400" baseline="0" dirty="0" smtClean="0">
                <a:latin typeface="Arial" panose="020B0604020202020204" pitchFamily="34" charset="0"/>
              </a:rPr>
              <a:t> di trent’anni fa, dopo che due grandi scandali sportivi, accaduti a breve distanza di tempo l’uno dall’altro negli anni ‘80, hanno colpito il mondo del calcio. Il Legislatore italiano con la Legge 401 del 1989 ha identificato chiaramente e in modo ampio tutti i comportamenti che rientrano nel concetto di «frode nelle competizione sportive» e di esercizio abusivo delle attività di gioco e di raccolta delle scommesse, sanzionando con pene da 2 a sei anni e con multe da diecimila a centomila euro chi se ne renda colpevole. L’introduzione di tale legge è stata fondamentale per inquadrare, con una normativa speciale, tutta una serie di comportamenti che difficilmente avrebbero potuto essere inquadrati nei concetti di «frode» del codice penale ordinario. </a:t>
            </a:r>
          </a:p>
          <a:p>
            <a:pPr eaLnBrk="1" hangingPunct="1"/>
            <a:r>
              <a:rPr lang="it-IT" altLang="it-IT" sz="1400" baseline="0" dirty="0" smtClean="0">
                <a:latin typeface="Arial" panose="020B0604020202020204" pitchFamily="34" charset="0"/>
              </a:rPr>
              <a:t>Vedremo come il sistema italiano ha precorso i tempi della convenzione di </a:t>
            </a:r>
            <a:r>
              <a:rPr lang="it-IT" altLang="it-IT" sz="1400" baseline="0" dirty="0" err="1" smtClean="0">
                <a:latin typeface="Arial" panose="020B0604020202020204" pitchFamily="34" charset="0"/>
              </a:rPr>
              <a:t>Macolin</a:t>
            </a:r>
            <a:r>
              <a:rPr lang="it-IT" altLang="it-IT" sz="1400" baseline="0" dirty="0" smtClean="0">
                <a:latin typeface="Arial" panose="020B0604020202020204" pitchFamily="34" charset="0"/>
              </a:rPr>
              <a:t>/</a:t>
            </a:r>
            <a:r>
              <a:rPr lang="it-IT" altLang="it-IT" sz="1400" baseline="0" dirty="0" err="1" smtClean="0">
                <a:latin typeface="Arial" panose="020B0604020202020204" pitchFamily="34" charset="0"/>
              </a:rPr>
              <a:t>Magglingen</a:t>
            </a:r>
            <a:r>
              <a:rPr lang="it-IT" altLang="it-IT" sz="1400" baseline="0" dirty="0" smtClean="0">
                <a:latin typeface="Arial" panose="020B0604020202020204" pitchFamily="34" charset="0"/>
              </a:rPr>
              <a:t> (che l’Italia ha sottoscritto e poi ratificato nel 2019) creando una struttura agile e funzionale per la raccolta, l’analisi e l’utilizzo operativo delle informazioni utili alla prevenzione e alla repressione dei crimini sportivi.</a:t>
            </a:r>
            <a:endParaRPr lang="it-IT" altLang="it-IT" sz="14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3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Poiché il crimine organizzato è sempre stato una minaccia primaria in Italia, in risposta alle connessioni emergenti tra crimine organizzato e sport, le autorità italiane hanno sentito sempre più forte l’esigenza di non lasciare a delle strutture di law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enforcement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ordinarie il compito di prevenire e reprimere i reati che minano l’integrità sportiva, ma piuttosto di creare strutture di intelligence e di coordinamento dedicate, tenuto anche conto del sempre crescente interesse della criminalità organizzata al mondo delle frodi sportive e delle scommesse clandestine, essenzialmente per finalità di riciclaggio.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Innanzitutto, a livello politico, va evidenziato l'inserimento della dimensione sportiva nelle attività della Commissione Parlamentare Antimafia.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quest’ottica il Ministro dell’Interno italiano, con proprio decreto 11001 del 15 giugno 2011, ha creato due strutture, denominate UISS (Unità Informativa Sulle Scommesse Sportive -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Sports-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Betting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Unit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GISS (Gruppo Investigativo sulle Scommesse Sportive -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Sports-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Betting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Investigative Team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allo scopo di accrescere la lotta alla corruzione e alle scommesse illegali in ambito sportivo.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UISS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responsabile per la valutazione e l’analisi delle informazioni provenienti dai principali attori del settore, mentre il GISS è responsabile del coordinamento tra forze di polizia (law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enforcement</a:t>
            </a:r>
            <a:r>
              <a:rPr lang="it-IT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impegnate nella conduzione di indagini contro la frode sportiva e le scommesse illegali.</a:t>
            </a:r>
            <a:endParaRPr lang="it-IT" b="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9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4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dirty="0" smtClean="0">
                <a:latin typeface="Arial" panose="020B0604020202020204" pitchFamily="34" charset="0"/>
              </a:rPr>
              <a:t>Come si può notare, la UISS è composta da tutti gli attori istituzionali interessati alla materia,</a:t>
            </a:r>
            <a:r>
              <a:rPr lang="it-IT" altLang="it-IT" baseline="0" dirty="0" smtClean="0">
                <a:latin typeface="Arial" panose="020B0604020202020204" pitchFamily="34" charset="0"/>
              </a:rPr>
              <a:t> suddivisi in questa slide per colore, dove il verde è riservato alla componente </a:t>
            </a:r>
            <a:r>
              <a:rPr lang="it-IT" altLang="it-IT" baseline="0" dirty="0" err="1" smtClean="0">
                <a:latin typeface="Arial" panose="020B0604020202020204" pitchFamily="34" charset="0"/>
              </a:rPr>
              <a:t>politica-istituzionale</a:t>
            </a:r>
            <a:r>
              <a:rPr lang="it-IT" altLang="it-IT" baseline="0" dirty="0" smtClean="0">
                <a:latin typeface="Arial" panose="020B0604020202020204" pitchFamily="34" charset="0"/>
              </a:rPr>
              <a:t>, il rosso alle agenzie di law </a:t>
            </a:r>
            <a:r>
              <a:rPr lang="it-IT" altLang="it-IT" baseline="0" dirty="0" err="1" smtClean="0">
                <a:latin typeface="Arial" panose="020B0604020202020204" pitchFamily="34" charset="0"/>
              </a:rPr>
              <a:t>enforcement</a:t>
            </a:r>
            <a:r>
              <a:rPr lang="it-IT" altLang="it-IT" baseline="0" dirty="0" smtClean="0">
                <a:latin typeface="Arial" panose="020B0604020202020204" pitchFamily="34" charset="0"/>
              </a:rPr>
              <a:t> e di polizia e in bianco i soggetti istituzionali esperti in materia o, come nel caso dell’agenzia delle dogane e dei monopoli, individuati per legge come gestori della raccolta legale delle scommesse sportive.</a:t>
            </a:r>
          </a:p>
          <a:p>
            <a:pPr eaLnBrk="1" hangingPunct="1"/>
            <a:r>
              <a:rPr lang="it-IT" altLang="it-IT" baseline="0" dirty="0" smtClean="0">
                <a:latin typeface="Arial" panose="020B0604020202020204" pitchFamily="34" charset="0"/>
              </a:rPr>
              <a:t>La UISS , come poi vedremo anche per il GISS, è ospitata dalla Direzione Generale della Polizia Criminale, organismo dipendente dal Dipartimento di Pubblica Sicurezza che ha il compito di garantire la funzione di analisi criminale e di cooperazione internazionale di polizia: questo elemento già fa comprendere la dimensione e l’importanza transnazionale che l’Italia ha voluto attribuire al settore.</a:t>
            </a:r>
          </a:p>
        </p:txBody>
      </p:sp>
    </p:spTree>
    <p:extLst>
      <p:ext uri="{BB962C8B-B14F-4D97-AF65-F5344CB8AC3E}">
        <p14:creationId xmlns:p14="http://schemas.microsoft.com/office/powerpoint/2010/main" val="325444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5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dirty="0" smtClean="0">
                <a:latin typeface="Arial" panose="020B0604020202020204" pitchFamily="34" charset="0"/>
              </a:rPr>
              <a:t>Il GISS è composto invece da rappresentanti delle unità investigative speciali </a:t>
            </a:r>
            <a:r>
              <a:rPr lang="it-IT" altLang="it-IT" dirty="0" err="1" smtClean="0">
                <a:latin typeface="Arial" panose="020B0604020202020204" pitchFamily="34" charset="0"/>
              </a:rPr>
              <a:t>delel</a:t>
            </a:r>
            <a:r>
              <a:rPr lang="it-IT" altLang="it-IT" dirty="0" smtClean="0">
                <a:latin typeface="Arial" panose="020B0604020202020204" pitchFamily="34" charset="0"/>
              </a:rPr>
              <a:t> tre principali forze di polizia italiane, dalla Direzione Investigativa Antimafia, che è una speciale unità investigativa interforze dedicata al contrasto al crimine organizzato mafioso, ed è integrato da due Servizi inseriti nella Direzione Centrale per la Polizia Criminale: il Servizio di Analisi Criminale e il Servizio per la Cooperazione Internazionale di Polizia. Quest’ultimo opera attraverso la mia Divisione, che si occupa specificamente di reati economico-finanziari.</a:t>
            </a:r>
          </a:p>
        </p:txBody>
      </p:sp>
    </p:spTree>
    <p:extLst>
      <p:ext uri="{BB962C8B-B14F-4D97-AF65-F5344CB8AC3E}">
        <p14:creationId xmlns:p14="http://schemas.microsoft.com/office/powerpoint/2010/main" val="109970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Il Servizio per la Cooperazione Internazionale di Polizia è una struttura interforze che opera come singolo punto di contatto per i flussi in entrata e in uscita riferiti alla cooperazione internazionale di polizia e, come si può vedere, unisce in sé tutti i principali canali di cooperazione internazionali (come Interpol) ed europei (Come EUROPOL e il sistema SIRENE derivante dall’Accordo di Schengen) cui l’Italia aderisce,</a:t>
            </a:r>
          </a:p>
        </p:txBody>
      </p:sp>
      <p:sp>
        <p:nvSpPr>
          <p:cNvPr id="16387" name="Segnaposto data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A36F04E6-13B7-443B-90A0-202895FF2643}" type="datetime1">
              <a:rPr lang="it-IT" smtClean="0"/>
              <a:pPr/>
              <a:t>06/12/2021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161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88" y="744538"/>
            <a:ext cx="6616700" cy="3722687"/>
          </a:xfrm>
          <a:ln/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L’attività dello SCIP é finalizzata ad indirizzare ed agevolare lo scambio informativo ed operativo in materia di cooperazione internazionale di polizia da e per l’estero, attraverso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 canali di cooperazione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Interpol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Europol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SIReNE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Lo SCIP si articola su 5</a:t>
            </a:r>
            <a:r>
              <a:rPr lang="it-IT" sz="1200" baseline="0" dirty="0" smtClean="0"/>
              <a:t> Divisioni: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 smtClean="0"/>
              <a:t>Divisione Affari Generali;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 smtClean="0"/>
              <a:t>Divisione </a:t>
            </a:r>
            <a:r>
              <a:rPr lang="it-IT" sz="1200" dirty="0" err="1" smtClean="0"/>
              <a:t>Interpol</a:t>
            </a:r>
            <a:r>
              <a:rPr lang="it-IT" sz="1200" dirty="0" smtClean="0"/>
              <a:t> - Reati contro la persona;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 smtClean="0"/>
              <a:t>Divisione Interpol - Reati contro il patrimonio, che è punto di contatto</a:t>
            </a:r>
            <a:r>
              <a:rPr lang="it-IT" sz="1200" baseline="0" dirty="0" smtClean="0"/>
              <a:t> </a:t>
            </a:r>
            <a:r>
              <a:rPr lang="it-IT" sz="1200" baseline="0" dirty="0" err="1" smtClean="0"/>
              <a:t>delal</a:t>
            </a:r>
            <a:r>
              <a:rPr lang="it-IT" sz="1200" baseline="0" dirty="0" smtClean="0"/>
              <a:t> task force ani match fixing di Interpol</a:t>
            </a:r>
            <a:r>
              <a:rPr lang="it-IT" sz="1200" dirty="0" smtClean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dirty="0" smtClean="0"/>
              <a:t>Divisione </a:t>
            </a:r>
            <a:r>
              <a:rPr lang="it-IT" sz="1200" dirty="0" err="1" smtClean="0"/>
              <a:t>Europol</a:t>
            </a:r>
            <a:r>
              <a:rPr lang="it-IT" sz="1200" dirty="0" smtClean="0"/>
              <a:t> - Unità Nazionale </a:t>
            </a:r>
            <a:r>
              <a:rPr lang="it-IT" sz="1200" dirty="0" err="1" smtClean="0"/>
              <a:t>Europol</a:t>
            </a:r>
            <a:r>
              <a:rPr lang="it-IT" sz="1200" dirty="0" smtClean="0"/>
              <a:t>; 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 smtClean="0"/>
              <a:t>Divisione </a:t>
            </a:r>
            <a:r>
              <a:rPr lang="it-IT" sz="1200" dirty="0" err="1" smtClean="0"/>
              <a:t>S.I.Re.N.E.</a:t>
            </a:r>
            <a:r>
              <a:rPr lang="it-IT" sz="1200" dirty="0" smtClean="0"/>
              <a:t> (</a:t>
            </a:r>
            <a:r>
              <a:rPr lang="it-IT" sz="1200" dirty="0" err="1" smtClean="0"/>
              <a:t>Supplementary</a:t>
            </a:r>
            <a:r>
              <a:rPr lang="it-IT" sz="1200" dirty="0" smtClean="0"/>
              <a:t> Information </a:t>
            </a:r>
            <a:r>
              <a:rPr lang="it-IT" sz="1200" dirty="0" err="1" smtClean="0"/>
              <a:t>Request</a:t>
            </a:r>
            <a:r>
              <a:rPr lang="it-IT" sz="1200" dirty="0" smtClean="0"/>
              <a:t> at the National </a:t>
            </a:r>
            <a:r>
              <a:rPr lang="it-IT" sz="1200" dirty="0" err="1" smtClean="0"/>
              <a:t>Entries</a:t>
            </a:r>
            <a:r>
              <a:rPr lang="it-IT" sz="1200" dirty="0" smtClean="0"/>
              <a:t>).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90E54-87B2-4CA6-9017-EC8DBE8A1DDC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73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dirty="0" smtClean="0">
                <a:latin typeface="Arial" panose="020B0604020202020204" pitchFamily="34" charset="0"/>
              </a:rPr>
              <a:t>Da ultimo, proprio per creare un organismo strategico superiore di consultazione e confronto, dal luglio del 2020 è stato creato il CO.PRE.GI, acronimo di Comitato Prevenzione e Repressione del Gioco Illegale, la Sicurezza del Gioco e la Tutela dei Minori. Ne fanno</a:t>
            </a:r>
            <a:r>
              <a:rPr lang="it-IT" altLang="it-IT" baseline="0" dirty="0" smtClean="0">
                <a:latin typeface="Arial" panose="020B0604020202020204" pitchFamily="34" charset="0"/>
              </a:rPr>
              <a:t> parte i vertici dell’amministrazione delle Dogane e dei Monopoli e delle tre forze di polizia italiane, con lo scopo di:</a:t>
            </a:r>
          </a:p>
          <a:p>
            <a:pPr marL="171450" indent="-171450" eaLnBrk="1" hangingPunct="1">
              <a:buFontTx/>
              <a:buChar char="-"/>
            </a:pPr>
            <a:r>
              <a:rPr lang="it-IT" altLang="it-IT" baseline="0" dirty="0" smtClean="0">
                <a:latin typeface="Arial" panose="020B0604020202020204" pitchFamily="34" charset="0"/>
              </a:rPr>
              <a:t>mettere a fatto comune notizie strategiche nel settore della prevenzione e repressione del gioco illegale e delle infiltrazioni della criminalità nel mondo del gioco e delle scommesse, </a:t>
            </a:r>
          </a:p>
          <a:p>
            <a:pPr marL="171450" indent="-171450" eaLnBrk="1" hangingPunct="1">
              <a:buFontTx/>
              <a:buChar char="-"/>
            </a:pPr>
            <a:r>
              <a:rPr lang="it-IT" altLang="it-IT" baseline="0" dirty="0" smtClean="0">
                <a:latin typeface="Arial" panose="020B0604020202020204" pitchFamily="34" charset="0"/>
              </a:rPr>
              <a:t>Proteggere il sistema di raccolta legale delle scommesse e tutelare tutti i soggetti, in particolare i minori, dal mondo delle scommesse illegali;</a:t>
            </a:r>
          </a:p>
          <a:p>
            <a:pPr marL="171450" indent="-171450" eaLnBrk="1" hangingPunct="1">
              <a:buFontTx/>
              <a:buChar char="-"/>
            </a:pPr>
            <a:r>
              <a:rPr lang="it-IT" altLang="it-IT" baseline="0" dirty="0" smtClean="0">
                <a:latin typeface="Arial" panose="020B0604020202020204" pitchFamily="34" charset="0"/>
              </a:rPr>
              <a:t>Pianificare e coordinare attività ispettive congiunte a livello nazionale (come è stato in occasione delle recenti attività ispettive a protezione degli </a:t>
            </a:r>
            <a:r>
              <a:rPr lang="it-IT" altLang="it-IT" baseline="0" dirty="0" err="1" smtClean="0">
                <a:latin typeface="Arial" panose="020B0604020202020204" pitchFamily="34" charset="0"/>
              </a:rPr>
              <a:t>Eurogames</a:t>
            </a:r>
            <a:r>
              <a:rPr lang="it-IT" altLang="it-IT" baseline="0" dirty="0" smtClean="0">
                <a:latin typeface="Arial" panose="020B0604020202020204" pitchFamily="34" charset="0"/>
              </a:rPr>
              <a:t> 2020)</a:t>
            </a:r>
            <a:endParaRPr lang="it-IT" altLang="it-IT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34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22736-25E8-4AF3-9C1B-D10B66AC86E9}" type="slidenum">
              <a:rPr lang="it-IT" altLang="it-IT">
                <a:solidFill>
                  <a:srgbClr val="000000"/>
                </a:solidFill>
              </a:rPr>
              <a:pPr eaLnBrk="1" hangingPunct="1"/>
              <a:t>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 una breve rassegna di recenti operazioni di polizia: bisogna premettere che 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Tutte le indagini dal 2010 ad oggi hanno avuto origine da indagini già in corso su casi di mafia; nessuna di esse ha avuto origine dal mondo dello sport o dalla segnalazione del settore delle scommesse.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L'operazione “GALASSIA”, si è conclusa nel 2018 ed è stata coordinata dalle Direzioni Distrettuali Antimafia delle Procure della Repubblica di Reggio Calabria, Catania e Bari e dalla Guardia di Finanza. Le indagini mostrano come la mafia calabrese e siciliana stesse incanalando denaro illecito (a scopo di riciclaggio di denaro) nelle società di scommesse online con sede a Malta e nei negozi di scommesse italiani senza licenza. A seguito dell'inchiesta sono stati confiscati conti bancari, immobili (ville, appartamenti), auto e beni di pregio, società  per circa 1 miliardo di euro, di cui 800 milioni ad aziende</a:t>
            </a:r>
          </a:p>
          <a:p>
            <a:r>
              <a:rPr lang="en-US" altLang="it-IT" dirty="0" smtClean="0">
                <a:latin typeface="Arial" panose="020B0604020202020204" pitchFamily="34" charset="0"/>
              </a:rPr>
              <a:t>source</a:t>
            </a:r>
            <a:r>
              <a:rPr lang="en-US" altLang="it-IT" dirty="0" smtClean="0">
                <a:latin typeface="Arial" panose="020B0604020202020204" pitchFamily="34" charset="0"/>
              </a:rPr>
              <a:t>: https://timesofmalta.com/articles/view/investigation-into-organised-crime-and-maltas-online-betting-sector.739207</a:t>
            </a:r>
            <a:endParaRPr lang="it-IT" altLang="it-IT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7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09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07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20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38132-0129-4543-A0C1-81CEEFA2BFD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82265"/>
      </p:ext>
    </p:extLst>
  </p:cSld>
  <p:clrMapOvr>
    <a:masterClrMapping/>
  </p:clrMapOvr>
  <p:transition>
    <p:strips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F4664-5858-4CD3-93C4-C056638408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02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4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64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55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55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91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83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47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14089-B8EC-4B24-AE56-CDF055EF261F}" type="datetimeFigureOut">
              <a:rPr lang="it-IT" smtClean="0"/>
              <a:t>06/12/2021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9A99C-0574-4ED5-ACF1-FB4C4526D6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13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3.jpg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roberto.ribaudo@dcpc.interno.it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hyperlink" Target="http://clipart-library.com/clipart/1341489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3124200" y="20574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3050" name="Rectangle 10"/>
          <p:cNvSpPr>
            <a:spLocks noChangeArrowheads="1"/>
          </p:cNvSpPr>
          <p:nvPr/>
        </p:nvSpPr>
        <p:spPr bwMode="auto">
          <a:xfrm>
            <a:off x="675676" y="129038"/>
            <a:ext cx="11389258" cy="12009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2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 MINISTRY OF INTERIOR - DEPARTMENT OF PUBLIC SECURITY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2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 POLICE CENTRAL DIRECTORATE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it-IT" sz="2400" b="1" i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Police Co-</a:t>
            </a:r>
            <a:r>
              <a:rPr kumimoji="1" lang="it-IT" sz="2400" b="1" i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kumimoji="1" lang="it-IT" sz="2400" b="1" i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  <a:endParaRPr kumimoji="1" lang="it-IT" sz="2400" b="1" i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054" name="Text Box 14"/>
          <p:cNvSpPr txBox="1">
            <a:spLocks noChangeArrowheads="1"/>
          </p:cNvSpPr>
          <p:nvPr/>
        </p:nvSpPr>
        <p:spPr bwMode="auto">
          <a:xfrm>
            <a:off x="-36449" y="5819888"/>
            <a:ext cx="12417911" cy="831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EPAS – Council of Europe – Conference on Integrity in Sports</a:t>
            </a:r>
          </a:p>
          <a:p>
            <a:r>
              <a:rPr lang="en-US" dirty="0" smtClean="0"/>
              <a:t>Rome (IT), 6-7 December 2021</a:t>
            </a:r>
            <a:endParaRPr lang="it-IT" dirty="0"/>
          </a:p>
        </p:txBody>
      </p:sp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513" y="1341350"/>
            <a:ext cx="3063984" cy="306398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5059155">
            <a:off x="-483947" y="282933"/>
            <a:ext cx="2002282" cy="1809147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28928" y="4521865"/>
            <a:ext cx="10487155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dirty="0" smtClean="0"/>
              <a:t>THE ITALIAN ANTI MATCH FIXING SYSTEM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535180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95532" y="926470"/>
            <a:ext cx="10706099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600" dirty="0" smtClean="0">
                <a:solidFill>
                  <a:srgbClr val="FF0000"/>
                </a:solidFill>
              </a:rPr>
              <a:t>RECENT RELEVANT INVESTIGATIONS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-625747" y="1713212"/>
            <a:ext cx="8153889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smtClean="0"/>
              <a:t> OPERATION «GAMING OFFLINE» (2018)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793" y="6443894"/>
            <a:ext cx="9629775" cy="277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kumimoji="1" lang="en-US" altLang="it-IT" sz="12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https://timesofmalta.com/articles/view/malta-based-gaming-firms-in-new-anti-mafia-inquiry.695255</a:t>
            </a:r>
            <a:endParaRPr kumimoji="1" lang="it-IT" altLang="it-IT" sz="1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5E7FF"/>
              </a:clrFrom>
              <a:clrTo>
                <a:srgbClr val="D5E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7" t="75109" r="37651" b="1280"/>
          <a:stretch/>
        </p:blipFill>
        <p:spPr>
          <a:xfrm>
            <a:off x="7290148" y="1454018"/>
            <a:ext cx="4901852" cy="5147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15" descr="ArardicoGd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61" y="2330455"/>
            <a:ext cx="969801" cy="11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-1103332" y="4178326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Carried</a:t>
            </a:r>
            <a:r>
              <a:rPr lang="it-IT" sz="2000" dirty="0" smtClean="0"/>
              <a:t> on by CC, PS, GDF, D.I.A.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72884" y="5494477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smtClean="0"/>
              <a:t>68 </a:t>
            </a:r>
            <a:r>
              <a:rPr lang="it-IT" sz="2000" dirty="0" err="1" smtClean="0"/>
              <a:t>arrested</a:t>
            </a:r>
            <a:r>
              <a:rPr lang="it-IT" sz="2000" dirty="0" smtClean="0"/>
              <a:t> </a:t>
            </a:r>
            <a:r>
              <a:rPr lang="it-IT" sz="2000" dirty="0" err="1" smtClean="0"/>
              <a:t>criminals</a:t>
            </a:r>
            <a:r>
              <a:rPr lang="it-IT" sz="2000" dirty="0" smtClean="0"/>
              <a:t> – 20 </a:t>
            </a:r>
            <a:r>
              <a:rPr lang="it-IT" sz="2000" dirty="0" err="1" smtClean="0"/>
              <a:t>betting</a:t>
            </a:r>
            <a:r>
              <a:rPr lang="it-IT" sz="2000" dirty="0" smtClean="0"/>
              <a:t> </a:t>
            </a:r>
            <a:r>
              <a:rPr lang="it-IT" sz="2000" dirty="0" err="1" smtClean="0"/>
              <a:t>shops</a:t>
            </a:r>
            <a:r>
              <a:rPr lang="it-IT" sz="2000" dirty="0" smtClean="0"/>
              <a:t> </a:t>
            </a:r>
            <a:r>
              <a:rPr lang="it-IT" sz="2000" dirty="0" err="1" smtClean="0"/>
              <a:t>seized</a:t>
            </a:r>
            <a:endParaRPr lang="it-IT" sz="2000" dirty="0" smtClean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540408" y="4798616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err="1" smtClean="0"/>
              <a:t>daily</a:t>
            </a:r>
            <a:r>
              <a:rPr lang="it-IT" sz="2000" dirty="0" smtClean="0"/>
              <a:t> turnover: </a:t>
            </a:r>
            <a:r>
              <a:rPr lang="it-IT" sz="2000" dirty="0" err="1" smtClean="0"/>
              <a:t>one</a:t>
            </a:r>
            <a:r>
              <a:rPr lang="it-IT" sz="2000" dirty="0" smtClean="0"/>
              <a:t> </a:t>
            </a:r>
            <a:r>
              <a:rPr lang="it-IT" sz="2000" dirty="0" err="1" smtClean="0"/>
              <a:t>million</a:t>
            </a:r>
            <a:r>
              <a:rPr lang="it-IT" sz="2000" dirty="0" smtClean="0"/>
              <a:t> euro</a:t>
            </a:r>
          </a:p>
        </p:txBody>
      </p:sp>
      <p:sp>
        <p:nvSpPr>
          <p:cNvPr id="21" name="Ovale 20"/>
          <p:cNvSpPr/>
          <p:nvPr/>
        </p:nvSpPr>
        <p:spPr>
          <a:xfrm>
            <a:off x="9191307" y="5063015"/>
            <a:ext cx="586770" cy="621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10382731" y="3217067"/>
            <a:ext cx="586770" cy="621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 descr="stemma_araldico_ps-600x31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8692" y="2222382"/>
            <a:ext cx="2442468" cy="1224470"/>
          </a:xfrm>
          <a:prstGeom prst="rect">
            <a:avLst/>
          </a:prstGeom>
        </p:spPr>
      </p:pic>
      <p:pic>
        <p:nvPicPr>
          <p:cNvPr id="28" name="Immagine 27" descr="2000px-Coat_of_arms_of_the_Carabinieri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67714" y="2305429"/>
            <a:ext cx="650170" cy="1118292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2" y="2387890"/>
            <a:ext cx="861407" cy="861407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0000" r="52833" b="10572"/>
          <a:stretch/>
        </p:blipFill>
        <p:spPr>
          <a:xfrm>
            <a:off x="261763" y="2311798"/>
            <a:ext cx="1039341" cy="1062267"/>
          </a:xfrm>
          <a:prstGeom prst="rect">
            <a:avLst/>
          </a:prstGeom>
        </p:spPr>
      </p:pic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-511371" y="3538064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Coordinated</a:t>
            </a:r>
            <a:r>
              <a:rPr lang="it-IT" sz="2000" dirty="0" smtClean="0"/>
              <a:t> by National Anti-Mafia </a:t>
            </a:r>
            <a:r>
              <a:rPr lang="it-IT" sz="2000" dirty="0" err="1" smtClean="0"/>
              <a:t>Directorate</a:t>
            </a:r>
            <a:endParaRPr lang="it-IT" sz="2000" dirty="0" smtClean="0"/>
          </a:p>
        </p:txBody>
      </p:sp>
      <p:sp>
        <p:nvSpPr>
          <p:cNvPr id="40" name="Ovale 39"/>
          <p:cNvSpPr/>
          <p:nvPr/>
        </p:nvSpPr>
        <p:spPr>
          <a:xfrm>
            <a:off x="9646568" y="4078118"/>
            <a:ext cx="586770" cy="621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40"/>
          <p:cNvCxnSpPr>
            <a:endCxn id="40" idx="3"/>
          </p:cNvCxnSpPr>
          <p:nvPr/>
        </p:nvCxnSpPr>
        <p:spPr>
          <a:xfrm flipV="1">
            <a:off x="9451662" y="4608636"/>
            <a:ext cx="280836" cy="4905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>
            <a:stCxn id="40" idx="7"/>
            <a:endCxn id="26" idx="3"/>
          </p:cNvCxnSpPr>
          <p:nvPr/>
        </p:nvCxnSpPr>
        <p:spPr>
          <a:xfrm flipV="1">
            <a:off x="10147408" y="3747585"/>
            <a:ext cx="321253" cy="4215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e 42"/>
          <p:cNvSpPr/>
          <p:nvPr/>
        </p:nvSpPr>
        <p:spPr>
          <a:xfrm>
            <a:off x="8830850" y="6047912"/>
            <a:ext cx="495552" cy="4963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1 43"/>
          <p:cNvCxnSpPr>
            <a:endCxn id="21" idx="3"/>
          </p:cNvCxnSpPr>
          <p:nvPr/>
        </p:nvCxnSpPr>
        <p:spPr>
          <a:xfrm flipV="1">
            <a:off x="9042947" y="5593533"/>
            <a:ext cx="234290" cy="4616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6826685" y="5273458"/>
            <a:ext cx="1390389" cy="1022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63423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95532" y="926470"/>
            <a:ext cx="10706099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600" dirty="0" smtClean="0">
                <a:solidFill>
                  <a:srgbClr val="FF0000"/>
                </a:solidFill>
              </a:rPr>
              <a:t>RECENT RELEVANT INVESTIGATIONS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-625747" y="1713212"/>
            <a:ext cx="8153889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smtClean="0"/>
              <a:t> OPERATION «MANI IN PASTA» (2020)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793" y="6443894"/>
            <a:ext cx="12271240" cy="462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627063" indent="-62706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kumimoji="1" lang="en-US" altLang="it-IT" sz="12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https://www.news1.news/n1/2020/05/mafia-hands-in-dough-operation-in-9-regions-91-arrests-the-investigating-judge-clans-ready-to-exploit-covid-crisis-acquasanta-and-arenella-clans-hit.html</a:t>
            </a:r>
            <a:endParaRPr kumimoji="1" lang="it-IT" altLang="it-IT" sz="1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5" descr="ArardicoGd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7" y="2313510"/>
            <a:ext cx="969801" cy="11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-1103332" y="4178326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Carried</a:t>
            </a:r>
            <a:r>
              <a:rPr lang="it-IT" sz="2000" dirty="0" smtClean="0"/>
              <a:t> on by Guardia di Finanza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72884" y="5494477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smtClean="0"/>
              <a:t>91 </a:t>
            </a:r>
            <a:r>
              <a:rPr lang="it-IT" sz="2000" dirty="0" err="1" smtClean="0"/>
              <a:t>arrested</a:t>
            </a:r>
            <a:r>
              <a:rPr lang="it-IT" sz="2000" dirty="0" smtClean="0"/>
              <a:t> </a:t>
            </a:r>
            <a:r>
              <a:rPr lang="it-IT" sz="2000" dirty="0" err="1" smtClean="0"/>
              <a:t>criminals</a:t>
            </a:r>
            <a:endParaRPr lang="it-IT" sz="2000" dirty="0" smtClean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540408" y="4798616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smtClean="0"/>
              <a:t>15 </a:t>
            </a:r>
            <a:r>
              <a:rPr lang="it-IT" sz="2000" dirty="0" err="1" smtClean="0"/>
              <a:t>million</a:t>
            </a:r>
            <a:r>
              <a:rPr lang="it-IT" sz="2000" dirty="0" smtClean="0"/>
              <a:t> euro </a:t>
            </a:r>
            <a:r>
              <a:rPr lang="it-IT" sz="2000" dirty="0" err="1" smtClean="0"/>
              <a:t>seizure</a:t>
            </a:r>
            <a:r>
              <a:rPr lang="it-IT" sz="2000" dirty="0" smtClean="0"/>
              <a:t>/</a:t>
            </a:r>
            <a:r>
              <a:rPr lang="it-IT" sz="2000" dirty="0" err="1" smtClean="0"/>
              <a:t>confiscation</a:t>
            </a:r>
            <a:r>
              <a:rPr lang="it-IT" sz="2000" dirty="0" smtClean="0"/>
              <a:t> 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-511371" y="3538064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Coordinated</a:t>
            </a:r>
            <a:r>
              <a:rPr lang="it-IT" sz="2000" dirty="0" smtClean="0"/>
              <a:t> by National Anti-Mafia </a:t>
            </a:r>
            <a:r>
              <a:rPr lang="it-IT" sz="2000" dirty="0" err="1" smtClean="0"/>
              <a:t>Directorate</a:t>
            </a:r>
            <a:endParaRPr lang="it-IT" sz="20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20" y="2099333"/>
            <a:ext cx="5598799" cy="2150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408157" y="4579078"/>
            <a:ext cx="5550937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err="1" smtClean="0"/>
              <a:t>fixed</a:t>
            </a:r>
            <a:r>
              <a:rPr lang="it-IT" sz="2000" dirty="0" smtClean="0"/>
              <a:t> </a:t>
            </a:r>
            <a:r>
              <a:rPr lang="it-IT" sz="2000" dirty="0" err="1" smtClean="0"/>
              <a:t>horse</a:t>
            </a:r>
            <a:r>
              <a:rPr lang="it-IT" sz="2000" dirty="0" smtClean="0"/>
              <a:t> </a:t>
            </a:r>
            <a:r>
              <a:rPr lang="it-IT" sz="2000" dirty="0" err="1" smtClean="0"/>
              <a:t>races</a:t>
            </a:r>
            <a:r>
              <a:rPr lang="it-IT" sz="2000" dirty="0" smtClean="0"/>
              <a:t> in </a:t>
            </a:r>
            <a:r>
              <a:rPr lang="it-IT" sz="2000" dirty="0" err="1" smtClean="0"/>
              <a:t>five</a:t>
            </a:r>
            <a:r>
              <a:rPr lang="it-IT" sz="2000" dirty="0" smtClean="0"/>
              <a:t> </a:t>
            </a:r>
            <a:r>
              <a:rPr lang="it-IT" sz="2000" dirty="0" err="1" smtClean="0"/>
              <a:t>Italian</a:t>
            </a:r>
            <a:r>
              <a:rPr lang="it-IT" sz="2000" dirty="0" smtClean="0"/>
              <a:t> </a:t>
            </a:r>
            <a:r>
              <a:rPr lang="it-IT" sz="2000" dirty="0" err="1" smtClean="0"/>
              <a:t>racecourses</a:t>
            </a:r>
            <a:endParaRPr lang="it-IT" sz="2000" dirty="0" smtClean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6458742" y="5146547"/>
            <a:ext cx="5550937" cy="1016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smtClean="0"/>
              <a:t>Under-the-</a:t>
            </a:r>
            <a:r>
              <a:rPr lang="it-IT" sz="2000" dirty="0" err="1" smtClean="0"/>
              <a:t>counter</a:t>
            </a:r>
            <a:r>
              <a:rPr lang="it-IT" sz="2000" dirty="0" smtClean="0"/>
              <a:t> </a:t>
            </a:r>
            <a:r>
              <a:rPr lang="it-IT" sz="2000" dirty="0" err="1" smtClean="0"/>
              <a:t>betting</a:t>
            </a:r>
            <a:r>
              <a:rPr lang="it-IT" sz="2000" dirty="0" smtClean="0"/>
              <a:t> in </a:t>
            </a:r>
            <a:r>
              <a:rPr lang="it-IT" sz="2000" dirty="0" err="1" smtClean="0"/>
              <a:t>several</a:t>
            </a:r>
            <a:r>
              <a:rPr lang="it-IT" sz="2000" dirty="0" smtClean="0"/>
              <a:t> </a:t>
            </a:r>
            <a:r>
              <a:rPr lang="it-IT" sz="2000" dirty="0" err="1" smtClean="0"/>
              <a:t>betting</a:t>
            </a:r>
            <a:r>
              <a:rPr lang="it-IT" sz="2000" dirty="0" smtClean="0"/>
              <a:t> </a:t>
            </a:r>
            <a:r>
              <a:rPr lang="it-IT" sz="2000" dirty="0" err="1" smtClean="0"/>
              <a:t>places</a:t>
            </a:r>
            <a:r>
              <a:rPr lang="it-IT" sz="2000" dirty="0" smtClean="0"/>
              <a:t> </a:t>
            </a:r>
            <a:r>
              <a:rPr lang="it-IT" sz="2000" dirty="0" err="1" smtClean="0"/>
              <a:t>controlled</a:t>
            </a:r>
            <a:r>
              <a:rPr lang="it-IT" sz="2000" dirty="0" smtClean="0"/>
              <a:t> by </a:t>
            </a:r>
            <a:r>
              <a:rPr lang="it-IT" sz="2000" dirty="0" err="1" smtClean="0"/>
              <a:t>Sicilian</a:t>
            </a:r>
            <a:r>
              <a:rPr lang="it-IT" sz="2000" dirty="0" smtClean="0"/>
              <a:t> Mafia </a:t>
            </a:r>
            <a:r>
              <a:rPr lang="it-IT" sz="2000" dirty="0" err="1" smtClean="0"/>
              <a:t>Clans</a:t>
            </a:r>
            <a:r>
              <a:rPr lang="it-IT" sz="2000" dirty="0" smtClean="0"/>
              <a:t> of </a:t>
            </a:r>
            <a:r>
              <a:rPr lang="it-IT" sz="2000" dirty="0" err="1" smtClean="0"/>
              <a:t>Plaermo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3962589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34807" y="1544105"/>
            <a:ext cx="10487155" cy="708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000" dirty="0" smtClean="0"/>
              <a:t>THANK YOU FOR YOUR ATTENTION!</a:t>
            </a:r>
            <a:endParaRPr lang="it-IT" sz="4000" dirty="0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-138219" y="2462050"/>
            <a:ext cx="12546654" cy="3232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 smtClean="0"/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Col</a:t>
            </a:r>
            <a:r>
              <a:rPr lang="it-IT" dirty="0">
                <a:solidFill>
                  <a:srgbClr val="FF0000"/>
                </a:solidFill>
              </a:rPr>
              <a:t>. t.ST (</a:t>
            </a:r>
            <a:r>
              <a:rPr lang="it-IT" dirty="0" err="1">
                <a:solidFill>
                  <a:srgbClr val="FF0000"/>
                </a:solidFill>
              </a:rPr>
              <a:t>G.di</a:t>
            </a:r>
            <a:r>
              <a:rPr lang="it-IT" dirty="0">
                <a:solidFill>
                  <a:srgbClr val="FF0000"/>
                </a:solidFill>
              </a:rPr>
              <a:t> F.) </a:t>
            </a:r>
            <a:r>
              <a:rPr lang="en-US" dirty="0">
                <a:solidFill>
                  <a:srgbClr val="FF0000"/>
                </a:solidFill>
              </a:rPr>
              <a:t>Roberto </a:t>
            </a:r>
            <a:r>
              <a:rPr lang="en-US" dirty="0" smtClean="0">
                <a:solidFill>
                  <a:srgbClr val="FF0000"/>
                </a:solidFill>
              </a:rPr>
              <a:t>RIBAUDO</a:t>
            </a:r>
          </a:p>
          <a:p>
            <a:endParaRPr lang="en-US" sz="600" dirty="0" smtClean="0"/>
          </a:p>
          <a:p>
            <a:r>
              <a:rPr lang="en-US" dirty="0" smtClean="0"/>
              <a:t>Ministry </a:t>
            </a:r>
            <a:r>
              <a:rPr lang="en-US" dirty="0"/>
              <a:t>of Interior – Department for Public Security</a:t>
            </a:r>
            <a:endParaRPr lang="it-IT" dirty="0"/>
          </a:p>
          <a:p>
            <a:endParaRPr lang="en-US" sz="600" dirty="0" smtClean="0"/>
          </a:p>
          <a:p>
            <a:r>
              <a:rPr lang="en-US" dirty="0" smtClean="0"/>
              <a:t>Central </a:t>
            </a:r>
            <a:r>
              <a:rPr lang="en-US" dirty="0"/>
              <a:t>Directorate of Criminal </a:t>
            </a:r>
            <a:r>
              <a:rPr lang="en-US" dirty="0" smtClean="0"/>
              <a:t>Police - International </a:t>
            </a:r>
            <a:r>
              <a:rPr lang="en-US" dirty="0"/>
              <a:t>Police Cooperation Service</a:t>
            </a:r>
            <a:endParaRPr lang="it-IT" dirty="0"/>
          </a:p>
          <a:p>
            <a:endParaRPr lang="it-IT" dirty="0" smtClean="0"/>
          </a:p>
          <a:p>
            <a:r>
              <a:rPr lang="it-IT" dirty="0" smtClean="0"/>
              <a:t>Phone</a:t>
            </a:r>
            <a:r>
              <a:rPr lang="it-IT" dirty="0"/>
              <a:t>: +39 06 46542194 </a:t>
            </a:r>
          </a:p>
          <a:p>
            <a:r>
              <a:rPr lang="it-IT" dirty="0" smtClean="0"/>
              <a:t>E-Mail</a:t>
            </a:r>
            <a:r>
              <a:rPr lang="it-IT" dirty="0"/>
              <a:t>: </a:t>
            </a:r>
            <a:r>
              <a:rPr lang="it-IT" u="sng" dirty="0" smtClean="0">
                <a:hlinkClick r:id="rId5"/>
              </a:rPr>
              <a:t>roberto.ribaudo@dcpc.interno.it</a:t>
            </a:r>
            <a:r>
              <a:rPr lang="it-IT" u="sng" dirty="0" smtClean="0"/>
              <a:t> </a:t>
            </a:r>
            <a:endParaRPr lang="it-IT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29042961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3124200" y="20574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-1449" y="1266450"/>
            <a:ext cx="2999906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600" dirty="0" smtClean="0"/>
              <a:t>ORIGINS…</a:t>
            </a:r>
            <a:endParaRPr lang="it-IT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647">
            <a:off x="154659" y="2675637"/>
            <a:ext cx="4844679" cy="3341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6169" y="2011570"/>
            <a:ext cx="6748698" cy="708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two</a:t>
            </a:r>
            <a:r>
              <a:rPr lang="it-IT" sz="2000" dirty="0" smtClean="0"/>
              <a:t> big match fixing </a:t>
            </a:r>
            <a:r>
              <a:rPr lang="it-IT" sz="2000" dirty="0" err="1" smtClean="0"/>
              <a:t>scandals</a:t>
            </a:r>
            <a:r>
              <a:rPr lang="it-IT" sz="2000" dirty="0" smtClean="0"/>
              <a:t> in 1980-81 and 1986-87 </a:t>
            </a:r>
            <a:r>
              <a:rPr lang="it-IT" sz="2000" dirty="0" err="1" smtClean="0"/>
              <a:t>involving</a:t>
            </a:r>
            <a:r>
              <a:rPr lang="it-IT" sz="2000" dirty="0" smtClean="0"/>
              <a:t> </a:t>
            </a:r>
            <a:r>
              <a:rPr lang="it-IT" sz="2000" dirty="0" err="1" smtClean="0"/>
              <a:t>various</a:t>
            </a:r>
            <a:r>
              <a:rPr lang="it-IT" sz="2000" dirty="0" smtClean="0"/>
              <a:t> </a:t>
            </a:r>
            <a:r>
              <a:rPr lang="it-IT" sz="2000" dirty="0" err="1" smtClean="0"/>
              <a:t>Italian</a:t>
            </a:r>
            <a:r>
              <a:rPr lang="it-IT" sz="2000" dirty="0" smtClean="0"/>
              <a:t> Football </a:t>
            </a:r>
            <a:r>
              <a:rPr lang="it-IT" sz="2000" dirty="0" err="1" smtClean="0"/>
              <a:t>Leagues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/>
          <a:srcRect l="79375" t="9259" r="6015" b="58102"/>
          <a:stretch/>
        </p:blipFill>
        <p:spPr>
          <a:xfrm rot="1416782">
            <a:off x="326416" y="4819644"/>
            <a:ext cx="2475960" cy="1866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ccia a destra 5"/>
          <p:cNvSpPr/>
          <p:nvPr/>
        </p:nvSpPr>
        <p:spPr>
          <a:xfrm>
            <a:off x="5117937" y="3754218"/>
            <a:ext cx="1209675" cy="64770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960339" y="3143614"/>
            <a:ext cx="4976494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smtClean="0"/>
              <a:t>Law 13.12.1989, nr. 401</a:t>
            </a:r>
          </a:p>
        </p:txBody>
      </p:sp>
      <p:pic>
        <p:nvPicPr>
          <p:cNvPr id="16" name="Picture 2" descr="Risultati immagini per legal framework clipart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06277" y="1060408"/>
            <a:ext cx="3133298" cy="2416455"/>
          </a:xfrm>
          <a:prstGeom prst="rect">
            <a:avLst/>
          </a:prstGeom>
          <a:noFill/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705173" y="3754218"/>
            <a:ext cx="5486827" cy="708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80975" indent="-180975"/>
            <a:r>
              <a:rPr lang="it-IT" sz="2000" dirty="0" err="1" smtClean="0"/>
              <a:t>introducing</a:t>
            </a:r>
            <a:r>
              <a:rPr lang="it-IT" sz="2000" dirty="0" smtClean="0"/>
              <a:t> the crime of                                                 </a:t>
            </a:r>
          </a:p>
          <a:p>
            <a:pPr marL="180975" indent="-180975"/>
            <a:r>
              <a:rPr lang="it-IT" sz="2000" dirty="0" smtClean="0"/>
              <a:t>«sport </a:t>
            </a:r>
            <a:r>
              <a:rPr lang="it-IT" sz="2000" dirty="0" err="1" smtClean="0"/>
              <a:t>fraud</a:t>
            </a:r>
            <a:r>
              <a:rPr lang="it-IT" sz="2000" dirty="0" smtClean="0"/>
              <a:t>» and «match fixing»;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915025" y="5049673"/>
            <a:ext cx="6195694" cy="1693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 algn="just">
              <a:buFontTx/>
              <a:buChar char="-"/>
            </a:pPr>
            <a:endParaRPr lang="it-IT" sz="800" dirty="0" smtClean="0"/>
          </a:p>
          <a:p>
            <a:pPr marL="342900" indent="-342900" algn="just">
              <a:buFontTx/>
              <a:buChar char="-"/>
            </a:pPr>
            <a:r>
              <a:rPr lang="it-IT" sz="2000" dirty="0" err="1" smtClean="0"/>
              <a:t>imprisonment</a:t>
            </a:r>
            <a:r>
              <a:rPr lang="it-IT" sz="2000" dirty="0" smtClean="0"/>
              <a:t>  </a:t>
            </a:r>
            <a:r>
              <a:rPr lang="it-IT" sz="2000" dirty="0" err="1" smtClean="0"/>
              <a:t>between</a:t>
            </a:r>
            <a:r>
              <a:rPr lang="it-IT" sz="2000" dirty="0" smtClean="0"/>
              <a:t> 2-6 </a:t>
            </a:r>
            <a:r>
              <a:rPr lang="it-IT" sz="2000" dirty="0" err="1" smtClean="0"/>
              <a:t>years</a:t>
            </a:r>
            <a:endParaRPr lang="it-IT" sz="2000" dirty="0" smtClean="0"/>
          </a:p>
          <a:p>
            <a:pPr algn="just"/>
            <a:endParaRPr lang="it-IT" sz="800" dirty="0" smtClean="0"/>
          </a:p>
          <a:p>
            <a:pPr marL="342900" indent="-342900" algn="just">
              <a:buFontTx/>
              <a:buChar char="-"/>
            </a:pPr>
            <a:r>
              <a:rPr lang="it-IT" sz="2000" dirty="0" smtClean="0"/>
              <a:t>fine </a:t>
            </a:r>
            <a:r>
              <a:rPr lang="it-IT" sz="2000" dirty="0"/>
              <a:t>euro 10.000,00 up to </a:t>
            </a:r>
            <a:r>
              <a:rPr lang="it-IT" sz="2000" dirty="0" smtClean="0"/>
              <a:t>100.000,00</a:t>
            </a:r>
          </a:p>
          <a:p>
            <a:pPr marL="342900" indent="-342900" algn="just">
              <a:buFontTx/>
              <a:buChar char="-"/>
            </a:pPr>
            <a:endParaRPr lang="it-IT" sz="800" dirty="0" smtClean="0"/>
          </a:p>
          <a:p>
            <a:pPr marL="342900" indent="-342900" algn="just">
              <a:buFontTx/>
              <a:buChar char="-"/>
            </a:pPr>
            <a:r>
              <a:rPr lang="it-IT" sz="2000" dirty="0" smtClean="0"/>
              <a:t>s</a:t>
            </a:r>
            <a:r>
              <a:rPr lang="en-US" sz="2000" dirty="0" err="1" smtClean="0"/>
              <a:t>eizure</a:t>
            </a:r>
            <a:r>
              <a:rPr lang="en-US" sz="2000" dirty="0" smtClean="0"/>
              <a:t>/confiscation of the proceeds of crime</a:t>
            </a:r>
            <a:endParaRPr lang="it-IT" sz="2000" dirty="0" smtClean="0"/>
          </a:p>
          <a:p>
            <a:pPr marL="180975" indent="-180975" algn="just"/>
            <a:endParaRPr lang="it-IT" sz="2000" dirty="0" smtClean="0"/>
          </a:p>
        </p:txBody>
      </p:sp>
      <p:sp>
        <p:nvSpPr>
          <p:cNvPr id="7" name="Ovale 6"/>
          <p:cNvSpPr/>
          <p:nvPr/>
        </p:nvSpPr>
        <p:spPr>
          <a:xfrm>
            <a:off x="7077075" y="3699993"/>
            <a:ext cx="4762500" cy="975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66829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3124200" y="24765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2038600" y="3676927"/>
            <a:ext cx="4862644" cy="862737"/>
          </a:xfrm>
          <a:prstGeom prst="roundRect">
            <a:avLst/>
          </a:prstGeom>
          <a:solidFill>
            <a:srgbClr val="24CE4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Sports-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Betting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Unit: UISS</a:t>
            </a: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090737" y="5731295"/>
            <a:ext cx="4862644" cy="861955"/>
          </a:xfrm>
          <a:prstGeom prst="roundRect">
            <a:avLst/>
          </a:prstGeom>
          <a:solidFill>
            <a:srgbClr val="24CE4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Sports-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Betting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Investigative Team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clrChange>
              <a:clrFrom>
                <a:srgbClr val="D0CACA"/>
              </a:clrFrom>
              <a:clrTo>
                <a:srgbClr val="D0CA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827">
            <a:off x="7679144" y="1982262"/>
            <a:ext cx="1911797" cy="1272214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 rot="20150153">
            <a:off x="6666362" y="3054108"/>
            <a:ext cx="4976494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smtClean="0"/>
              <a:t>Data – information </a:t>
            </a:r>
            <a:r>
              <a:rPr lang="it-IT" sz="2800" dirty="0" err="1" smtClean="0"/>
              <a:t>analysis</a:t>
            </a:r>
            <a:endParaRPr lang="it-IT" sz="2800" dirty="0" smtClean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6990">
            <a:off x="8136991" y="4353237"/>
            <a:ext cx="1757363" cy="1470447"/>
          </a:xfrm>
          <a:prstGeom prst="rect">
            <a:avLst/>
          </a:prstGeom>
        </p:spPr>
      </p:pic>
      <p:cxnSp>
        <p:nvCxnSpPr>
          <p:cNvPr id="17" name="Connettore 4 16"/>
          <p:cNvCxnSpPr>
            <a:endCxn id="8" idx="1"/>
          </p:cNvCxnSpPr>
          <p:nvPr/>
        </p:nvCxnSpPr>
        <p:spPr>
          <a:xfrm>
            <a:off x="304800" y="2987299"/>
            <a:ext cx="1733800" cy="1120997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arrotondato 6"/>
          <p:cNvSpPr/>
          <p:nvPr/>
        </p:nvSpPr>
        <p:spPr bwMode="auto">
          <a:xfrm>
            <a:off x="188442" y="2063547"/>
            <a:ext cx="4526434" cy="103207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Decree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no.11001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dated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2011 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Minister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Interior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ttore 4 21"/>
          <p:cNvCxnSpPr>
            <a:endCxn id="9" idx="1"/>
          </p:cNvCxnSpPr>
          <p:nvPr/>
        </p:nvCxnSpPr>
        <p:spPr>
          <a:xfrm rot="16200000" flipH="1">
            <a:off x="265239" y="4336775"/>
            <a:ext cx="2733274" cy="917722"/>
          </a:xfrm>
          <a:prstGeom prst="bent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4"/>
          <p:cNvSpPr txBox="1">
            <a:spLocks noChangeArrowheads="1"/>
          </p:cNvSpPr>
          <p:nvPr/>
        </p:nvSpPr>
        <p:spPr bwMode="auto">
          <a:xfrm rot="20150153">
            <a:off x="7018787" y="5469364"/>
            <a:ext cx="4976494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err="1" smtClean="0"/>
              <a:t>Investigations</a:t>
            </a:r>
            <a:endParaRPr lang="it-IT" sz="2800" dirty="0" smtClean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124200" y="893434"/>
            <a:ext cx="6094454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600" dirty="0" smtClean="0">
                <a:solidFill>
                  <a:srgbClr val="FF0000"/>
                </a:solidFill>
              </a:rPr>
              <a:t>NATIONAL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3600" dirty="0" smtClean="0">
                <a:solidFill>
                  <a:srgbClr val="FF0000"/>
                </a:solidFill>
              </a:rPr>
              <a:t>LEVEL….</a:t>
            </a:r>
          </a:p>
        </p:txBody>
      </p:sp>
    </p:spTree>
    <p:extLst>
      <p:ext uri="{BB962C8B-B14F-4D97-AF65-F5344CB8AC3E}">
        <p14:creationId xmlns:p14="http://schemas.microsoft.com/office/powerpoint/2010/main" val="186182398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3124200" y="20955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latin typeface="Times New Roman" panose="02020603050405020304" pitchFamily="18" charset="0"/>
            </a:endParaRPr>
          </a:p>
        </p:txBody>
      </p:sp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V="1">
            <a:off x="6959601" y="1595438"/>
            <a:ext cx="1008063" cy="57626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8561866" y="5867055"/>
            <a:ext cx="2182944" cy="894156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the Criminal Analysis Service       (S.A.C.)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408454" y="5887587"/>
            <a:ext cx="2191764" cy="894156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 the Criminal Police Central Directorate (D.C.P.C.)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9295799" y="3934048"/>
            <a:ext cx="2200584" cy="841067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Anti-crime Directorate (D.A.C.)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8989037" y="4917129"/>
            <a:ext cx="2232925" cy="874861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the General Intelligence  of the Central Directorate for the Anti-terrorism Police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9618704" y="2911175"/>
            <a:ext cx="2200585" cy="841067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the Postal                        and Communications Police</a:t>
            </a:r>
            <a:endParaRPr lang="en-GB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297501" y="2967037"/>
            <a:ext cx="2200585" cy="841067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of the II Department of the General Command of Carabinieri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668564" y="3968671"/>
            <a:ext cx="2200585" cy="841067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of the III Department of the General Command of Guardia di </a:t>
            </a:r>
            <a:r>
              <a:rPr lang="en-GB" sz="13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Finanza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1018575" y="4952363"/>
            <a:ext cx="2200584" cy="841067"/>
          </a:xfrm>
          <a:prstGeom prst="flowChartAlternateProcess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of the II Department of D.I.A.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018575" y="951677"/>
            <a:ext cx="97246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Sports-Betting Information Unit (UISS)– Organization  Chart</a:t>
            </a:r>
            <a:endParaRPr lang="en-GB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9778075" y="1664499"/>
            <a:ext cx="2234111" cy="928688"/>
          </a:xfrm>
          <a:prstGeom prst="flowChartAlternateProcess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Observatory on Sports Events (ONMS)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2573521" y="1685927"/>
            <a:ext cx="2274580" cy="962025"/>
          </a:xfrm>
          <a:prstGeom prst="flowChartAlternateProcess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Olympic Committee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(CONI)</a:t>
            </a: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auto">
          <a:xfrm>
            <a:off x="7401173" y="1685926"/>
            <a:ext cx="2252165" cy="952502"/>
          </a:xfrm>
          <a:prstGeom prst="flowChartAlternateProcess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 Football Federation (</a:t>
            </a:r>
            <a:r>
              <a:rPr lang="en-GB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FIGC)</a:t>
            </a: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199159" y="1666878"/>
            <a:ext cx="2252545" cy="971550"/>
          </a:xfrm>
          <a:prstGeom prst="flowChartAlternateProcess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for Agricultural, Food and Forestry Policies–  Horseracing Development Policies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5004776" y="1685926"/>
            <a:ext cx="2252164" cy="962025"/>
          </a:xfrm>
          <a:prstGeom prst="flowChartAlternateProcess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Office of the Presidency of the Council of Ministers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9"/>
          <p:cNvSpPr>
            <a:spLocks noChangeArrowheads="1"/>
          </p:cNvSpPr>
          <p:nvPr/>
        </p:nvSpPr>
        <p:spPr bwMode="auto">
          <a:xfrm>
            <a:off x="6156647" y="5887530"/>
            <a:ext cx="2200585" cy="841067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and  Monopolies Agency</a:t>
            </a:r>
            <a:endParaRPr lang="en-GB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utoShape 9"/>
          <p:cNvSpPr>
            <a:spLocks noChangeArrowheads="1"/>
          </p:cNvSpPr>
          <p:nvPr/>
        </p:nvSpPr>
        <p:spPr bwMode="auto">
          <a:xfrm>
            <a:off x="3805016" y="5888626"/>
            <a:ext cx="2234111" cy="823111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Experts                                           of the Ministry of Interior</a:t>
            </a:r>
            <a:endParaRPr lang="en-GB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ttangolo arrotondato 37"/>
          <p:cNvSpPr/>
          <p:nvPr/>
        </p:nvSpPr>
        <p:spPr>
          <a:xfrm>
            <a:off x="3175018" y="3727754"/>
            <a:ext cx="5753100" cy="916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GENERAL OF PUBLIC SECURITY</a:t>
            </a:r>
          </a:p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GENERAL OF CRIMINAL POLICE</a:t>
            </a:r>
            <a:endParaRPr kumimoji="1"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11806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3124200" y="2095501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latin typeface="Times New Roman" panose="02020603050405020304" pitchFamily="18" charset="0"/>
            </a:endParaRPr>
          </a:p>
        </p:txBody>
      </p:sp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V="1">
            <a:off x="6959601" y="1595438"/>
            <a:ext cx="1008063" cy="57626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635918" y="2324101"/>
            <a:ext cx="2768345" cy="95498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Investigative Unit of </a:t>
            </a: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 State Police</a:t>
            </a:r>
            <a:endPara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329520" y="2340944"/>
            <a:ext cx="2779487" cy="97025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Investigative Unit of Carabinieri</a:t>
            </a:r>
            <a:endPara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8886853" y="2332422"/>
            <a:ext cx="2779487" cy="97025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Investigative Unit of </a:t>
            </a: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Guardia di </a:t>
            </a:r>
            <a:r>
              <a:rPr lang="en-GB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Finanza</a:t>
            </a:r>
            <a:endPara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4661826" y="5649619"/>
            <a:ext cx="2779486" cy="97025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Antimafia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Investigative Direction (D.I.A.)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1018575" y="951677"/>
            <a:ext cx="97246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Sports-Betting Investigative Team (GISS)– Organization  Chart</a:t>
            </a:r>
            <a:endParaRPr lang="en-GB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4" descr="AraldicoCC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82" y="1446810"/>
            <a:ext cx="817562" cy="114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ArardicoGd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346" y="1449250"/>
            <a:ext cx="9382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9"/>
          <p:cNvSpPr>
            <a:spLocks noChangeArrowheads="1"/>
          </p:cNvSpPr>
          <p:nvPr/>
        </p:nvSpPr>
        <p:spPr bwMode="auto">
          <a:xfrm>
            <a:off x="346598" y="5649619"/>
            <a:ext cx="2779487" cy="97025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 Analysis Service (S.A.C.)</a:t>
            </a:r>
            <a:endPara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8941708" y="5649619"/>
            <a:ext cx="2779487" cy="97025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Police                     Co-operation Service            (3</a:t>
            </a:r>
            <a:r>
              <a:rPr lang="en-GB" sz="1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Interpol Division)</a:t>
            </a:r>
            <a:endPara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65" y="5043108"/>
            <a:ext cx="861407" cy="861407"/>
          </a:xfrm>
          <a:prstGeom prst="rect">
            <a:avLst/>
          </a:prstGeom>
        </p:spPr>
      </p:pic>
      <p:pic>
        <p:nvPicPr>
          <p:cNvPr id="39" name="Immagine 38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7072" y="4896329"/>
            <a:ext cx="888757" cy="8887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30" y="5149430"/>
            <a:ext cx="692970" cy="702292"/>
          </a:xfrm>
          <a:prstGeom prst="rect">
            <a:avLst/>
          </a:prstGeom>
        </p:spPr>
      </p:pic>
      <p:sp>
        <p:nvSpPr>
          <p:cNvPr id="40" name="Rettangolo arrotondato 39"/>
          <p:cNvSpPr/>
          <p:nvPr/>
        </p:nvSpPr>
        <p:spPr>
          <a:xfrm>
            <a:off x="3175018" y="3727754"/>
            <a:ext cx="5753100" cy="916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GENERAL OF PUBLIC SECURITY</a:t>
            </a:r>
          </a:p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GENERAL OF CRIMINAL POLICE</a:t>
            </a:r>
            <a:endParaRPr kumimoji="1"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639175" y="4896329"/>
            <a:ext cx="3343275" cy="187594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 descr="stemma_araldico_ps-600x31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8447" y="1446810"/>
            <a:ext cx="2339752" cy="11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393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stemma_araldico_ps-600x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3676" y="1166135"/>
            <a:ext cx="2442468" cy="1224470"/>
          </a:xfrm>
          <a:prstGeom prst="rect">
            <a:avLst/>
          </a:prstGeom>
        </p:spPr>
      </p:pic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8191500" y="6356350"/>
            <a:ext cx="2743200" cy="365125"/>
          </a:xfrm>
        </p:spPr>
        <p:txBody>
          <a:bodyPr/>
          <a:lstStyle/>
          <a:p>
            <a:pPr>
              <a:defRPr/>
            </a:pPr>
            <a:fld id="{6E63F5E3-2BC1-48E1-8226-FFBAB3C34287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pic>
        <p:nvPicPr>
          <p:cNvPr id="22" name="Immagine 21" descr="2000px-Coat_of_arms_of_the_Carabinieri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9825" y="2742701"/>
            <a:ext cx="650170" cy="1118292"/>
          </a:xfrm>
          <a:prstGeom prst="rect">
            <a:avLst/>
          </a:prstGeom>
        </p:spPr>
      </p:pic>
      <p:pic>
        <p:nvPicPr>
          <p:cNvPr id="30" name="Immagine 29" descr="penitenzia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7100" y="5670492"/>
            <a:ext cx="815621" cy="962433"/>
          </a:xfrm>
          <a:prstGeom prst="rect">
            <a:avLst/>
          </a:prstGeom>
        </p:spPr>
      </p:pic>
      <p:sp>
        <p:nvSpPr>
          <p:cNvPr id="33" name="Rettangolo arrotondato 32"/>
          <p:cNvSpPr/>
          <p:nvPr/>
        </p:nvSpPr>
        <p:spPr>
          <a:xfrm>
            <a:off x="9531623" y="1588449"/>
            <a:ext cx="1656184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Polizia di Stato</a:t>
            </a:r>
          </a:p>
        </p:txBody>
      </p:sp>
      <p:sp>
        <p:nvSpPr>
          <p:cNvPr id="34" name="Rettangolo arrotondato 33"/>
          <p:cNvSpPr/>
          <p:nvPr/>
        </p:nvSpPr>
        <p:spPr>
          <a:xfrm>
            <a:off x="9563100" y="3075869"/>
            <a:ext cx="1656184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Arma dei Carabinieri</a:t>
            </a:r>
          </a:p>
        </p:txBody>
      </p:sp>
      <p:sp>
        <p:nvSpPr>
          <p:cNvPr id="35" name="Rettangolo arrotondato 34"/>
          <p:cNvSpPr/>
          <p:nvPr/>
        </p:nvSpPr>
        <p:spPr>
          <a:xfrm>
            <a:off x="9567664" y="4488404"/>
            <a:ext cx="1656184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Guardia di Finanza</a:t>
            </a:r>
          </a:p>
        </p:txBody>
      </p:sp>
      <p:sp>
        <p:nvSpPr>
          <p:cNvPr id="36" name="Rettangolo arrotondato 35"/>
          <p:cNvSpPr/>
          <p:nvPr/>
        </p:nvSpPr>
        <p:spPr>
          <a:xfrm>
            <a:off x="9563100" y="5972331"/>
            <a:ext cx="1656184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Polizia Penitenziaria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226326" y="1430767"/>
            <a:ext cx="3197309" cy="14416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 GENERAL OF PUBLIC SECURITY</a:t>
            </a:r>
          </a:p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GENERAL                        OF CRIMINAL POLICE</a:t>
            </a:r>
            <a:endParaRPr kumimoji="1"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2713370" y="3669214"/>
            <a:ext cx="3237915" cy="916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430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POLICE                         CO-OPERATION SERVICE</a:t>
            </a:r>
            <a:endParaRPr kumimoji="1"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magine 24" descr="DEDA corretto 1-8-201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8" name="Rettangolo 27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Picture 15" descr="ArardicoGd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04" y="4238039"/>
            <a:ext cx="9382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11" descr="DEDA corretto 1-8-2018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9398" y="2266168"/>
            <a:ext cx="1594824" cy="159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ttore 4 2"/>
          <p:cNvCxnSpPr>
            <a:endCxn id="19" idx="1"/>
          </p:cNvCxnSpPr>
          <p:nvPr/>
        </p:nvCxnSpPr>
        <p:spPr>
          <a:xfrm rot="16200000" flipH="1">
            <a:off x="1641738" y="3055677"/>
            <a:ext cx="1254875" cy="88839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5945905" y="2151600"/>
            <a:ext cx="2245596" cy="17093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stCxn id="22" idx="1"/>
          </p:cNvCxnSpPr>
          <p:nvPr/>
        </p:nvCxnSpPr>
        <p:spPr>
          <a:xfrm flipH="1">
            <a:off x="5956665" y="3301847"/>
            <a:ext cx="2563160" cy="7077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42" idx="1"/>
          </p:cNvCxnSpPr>
          <p:nvPr/>
        </p:nvCxnSpPr>
        <p:spPr>
          <a:xfrm flipH="1" flipV="1">
            <a:off x="5945905" y="4245012"/>
            <a:ext cx="2429899" cy="543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30" idx="1"/>
          </p:cNvCxnSpPr>
          <p:nvPr/>
        </p:nvCxnSpPr>
        <p:spPr>
          <a:xfrm flipH="1" flipV="1">
            <a:off x="5956665" y="4393627"/>
            <a:ext cx="2480435" cy="1758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4"/>
          <p:cNvSpPr txBox="1">
            <a:spLocks noChangeArrowheads="1"/>
          </p:cNvSpPr>
          <p:nvPr/>
        </p:nvSpPr>
        <p:spPr bwMode="auto">
          <a:xfrm rot="20150153">
            <a:off x="-536051" y="5233655"/>
            <a:ext cx="4976494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err="1" smtClean="0"/>
              <a:t>Interforce</a:t>
            </a:r>
            <a:r>
              <a:rPr lang="it-IT" sz="2800" dirty="0" smtClean="0"/>
              <a:t> service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 rot="20150153">
            <a:off x="1983683" y="5328221"/>
            <a:ext cx="4976494" cy="954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smtClean="0"/>
              <a:t>S.P.O.C. for </a:t>
            </a:r>
            <a:r>
              <a:rPr lang="it-IT" sz="2800" dirty="0" err="1" smtClean="0"/>
              <a:t>police</a:t>
            </a:r>
            <a:r>
              <a:rPr lang="it-IT" sz="2800" dirty="0" smtClean="0"/>
              <a:t> </a:t>
            </a:r>
            <a:r>
              <a:rPr lang="it-IT" sz="2800" dirty="0" err="1" smtClean="0"/>
              <a:t>cooperation</a:t>
            </a:r>
            <a:endParaRPr lang="it-IT" sz="2800" dirty="0" smtClean="0"/>
          </a:p>
        </p:txBody>
      </p:sp>
    </p:spTree>
    <p:extLst>
      <p:ext uri="{BB962C8B-B14F-4D97-AF65-F5344CB8AC3E}">
        <p14:creationId xmlns:p14="http://schemas.microsoft.com/office/powerpoint/2010/main" val="3949164125"/>
      </p:ext>
    </p:extLst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uppo 72"/>
          <p:cNvGrpSpPr/>
          <p:nvPr/>
        </p:nvGrpSpPr>
        <p:grpSpPr>
          <a:xfrm>
            <a:off x="4641344" y="1347681"/>
            <a:ext cx="2601217" cy="924479"/>
            <a:chOff x="720075" y="0"/>
            <a:chExt cx="3223669" cy="92447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1" name="Rettangolo arrotondato 90"/>
            <p:cNvSpPr/>
            <p:nvPr/>
          </p:nvSpPr>
          <p:spPr>
            <a:xfrm>
              <a:off x="720075" y="0"/>
              <a:ext cx="3223669" cy="924479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92" name="Rettangolo 91"/>
            <p:cNvSpPr/>
            <p:nvPr/>
          </p:nvSpPr>
          <p:spPr>
            <a:xfrm>
              <a:off x="747152" y="27077"/>
              <a:ext cx="3169515" cy="87032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algn="ctr" defTabSz="800100">
                <a:spcBef>
                  <a:spcPct val="0"/>
                </a:spcBef>
              </a:pP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DIRECTOR</a:t>
              </a:r>
              <a:endParaRPr lang="it-IT" sz="1500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208240" y="2308712"/>
            <a:ext cx="3107405" cy="1021872"/>
            <a:chOff x="2592286" y="1099781"/>
            <a:chExt cx="2344766" cy="60021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9" name="Rettangolo arrotondato 88"/>
            <p:cNvSpPr/>
            <p:nvPr/>
          </p:nvSpPr>
          <p:spPr>
            <a:xfrm>
              <a:off x="2592286" y="1099781"/>
              <a:ext cx="2344766" cy="600210"/>
            </a:xfrm>
            <a:prstGeom prst="roundRect">
              <a:avLst>
                <a:gd name="adj" fmla="val 10000"/>
              </a:avLst>
            </a:prstGeom>
            <a:ln w="31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Rettangolo 89"/>
            <p:cNvSpPr/>
            <p:nvPr/>
          </p:nvSpPr>
          <p:spPr>
            <a:xfrm>
              <a:off x="2609866" y="1117361"/>
              <a:ext cx="2309606" cy="565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800100"/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it-IT" b="1" cap="small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 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Division</a:t>
              </a:r>
              <a: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 Affairs</a:t>
              </a:r>
              <a:endParaRPr lang="it-IT" b="1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1503554" y="3946596"/>
            <a:ext cx="3123588" cy="1021872"/>
            <a:chOff x="3531481" y="1827158"/>
            <a:chExt cx="2356977" cy="60021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7" name="Rettangolo arrotondato 86"/>
            <p:cNvSpPr/>
            <p:nvPr/>
          </p:nvSpPr>
          <p:spPr>
            <a:xfrm>
              <a:off x="3543692" y="1827158"/>
              <a:ext cx="2344766" cy="600210"/>
            </a:xfrm>
            <a:prstGeom prst="roundRect">
              <a:avLst>
                <a:gd name="adj" fmla="val 10000"/>
              </a:avLst>
            </a:prstGeom>
            <a:ln w="31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Rettangolo 87"/>
            <p:cNvSpPr/>
            <p:nvPr/>
          </p:nvSpPr>
          <p:spPr>
            <a:xfrm>
              <a:off x="3531481" y="1844738"/>
              <a:ext cx="2339396" cy="565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800100"/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b="1" cap="small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 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Division</a:t>
              </a:r>
              <a: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Interpol                                                 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crimes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against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persons</a:t>
              </a:r>
              <a:endParaRPr lang="it-IT" b="1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uppo 78"/>
          <p:cNvGrpSpPr/>
          <p:nvPr/>
        </p:nvGrpSpPr>
        <p:grpSpPr>
          <a:xfrm>
            <a:off x="4343435" y="5458465"/>
            <a:ext cx="3197030" cy="1021872"/>
            <a:chOff x="4467677" y="2568141"/>
            <a:chExt cx="2412395" cy="60021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5" name="Rettangolo arrotondato 84"/>
            <p:cNvSpPr/>
            <p:nvPr/>
          </p:nvSpPr>
          <p:spPr>
            <a:xfrm>
              <a:off x="4535306" y="2568141"/>
              <a:ext cx="2344766" cy="600210"/>
            </a:xfrm>
            <a:prstGeom prst="roundRect">
              <a:avLst>
                <a:gd name="adj" fmla="val 10000"/>
              </a:avLst>
            </a:prstGeom>
            <a:ln w="31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Rettangolo 85"/>
            <p:cNvSpPr/>
            <p:nvPr/>
          </p:nvSpPr>
          <p:spPr>
            <a:xfrm>
              <a:off x="4467677" y="2585721"/>
              <a:ext cx="2394814" cy="565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800100"/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b="1" cap="small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 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Division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Interpol                                                       eco-fin &amp;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crimes</a:t>
              </a:r>
              <a:endParaRPr lang="it-IT" b="1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7665727" y="3956542"/>
            <a:ext cx="3107405" cy="1021872"/>
            <a:chOff x="5473315" y="3272902"/>
            <a:chExt cx="2344766" cy="60021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3" name="Rettangolo arrotondato 82"/>
            <p:cNvSpPr/>
            <p:nvPr/>
          </p:nvSpPr>
          <p:spPr>
            <a:xfrm>
              <a:off x="5473315" y="3272902"/>
              <a:ext cx="2344766" cy="600210"/>
            </a:xfrm>
            <a:prstGeom prst="roundRect">
              <a:avLst>
                <a:gd name="adj" fmla="val 10000"/>
              </a:avLst>
            </a:prstGeom>
            <a:ln w="31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Rettangolo 83"/>
            <p:cNvSpPr/>
            <p:nvPr/>
          </p:nvSpPr>
          <p:spPr>
            <a:xfrm>
              <a:off x="5473315" y="3290482"/>
              <a:ext cx="2327186" cy="565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800100"/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it-IT" b="1" cap="small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Division</a:t>
              </a:r>
              <a: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Europol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National Unit</a:t>
              </a:r>
              <a:endParaRPr lang="it-IT" b="1" cap="sm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8558935" y="2308214"/>
            <a:ext cx="3107405" cy="1021872"/>
            <a:chOff x="6411333" y="3985286"/>
            <a:chExt cx="2344766" cy="60021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4" name="Rettangolo arrotondato 93"/>
            <p:cNvSpPr/>
            <p:nvPr/>
          </p:nvSpPr>
          <p:spPr>
            <a:xfrm>
              <a:off x="6411333" y="3985286"/>
              <a:ext cx="2344766" cy="600210"/>
            </a:xfrm>
            <a:prstGeom prst="roundRect">
              <a:avLst>
                <a:gd name="adj" fmla="val 10000"/>
              </a:avLst>
            </a:prstGeom>
            <a:ln w="31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Rettangolo 94"/>
            <p:cNvSpPr/>
            <p:nvPr/>
          </p:nvSpPr>
          <p:spPr>
            <a:xfrm>
              <a:off x="6496078" y="4002866"/>
              <a:ext cx="2242441" cy="5650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algn="ctr" defTabSz="711200">
                <a:spcAft>
                  <a:spcPts val="600"/>
                </a:spcAft>
              </a:pP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it-IT" b="1" cap="small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it-IT" b="1" cap="small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b="1" cap="small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Division</a:t>
              </a:r>
              <a: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it-IT" b="1" cap="sm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b="1" cap="small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S.I.Re.N.E</a:t>
              </a:r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96" name="Immagine 95">
            <a:extLst>
              <a:ext uri="{FF2B5EF4-FFF2-40B4-BE49-F238E27FC236}">
                <a16:creationId xmlns:a16="http://schemas.microsoft.com/office/drawing/2014/main" xmlns="" id="{BAEA694D-6917-7943-AE2E-12AB592A4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14" y="2861114"/>
            <a:ext cx="1059620" cy="10596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xmlns="" id="{BC2F0945-CBFD-4442-9210-AC6C84C02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719" y="4733717"/>
            <a:ext cx="987004" cy="883737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xmlns="" id="{08406C9E-9BD4-CE40-8A9E-7AB9C50D77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4072156"/>
            <a:ext cx="1338988" cy="1224216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xmlns="" id="{DC076CAB-4362-BB43-8A29-338496B976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13" y="5584479"/>
            <a:ext cx="1329630" cy="1215660"/>
          </a:xfrm>
          <a:prstGeom prst="rect">
            <a:avLst/>
          </a:prstGeom>
        </p:spPr>
      </p:pic>
      <p:pic>
        <p:nvPicPr>
          <p:cNvPr id="33" name="Immagine 32" descr="DEDA corretto 1-8-201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40" name="Rettangolo 39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2 2"/>
          <p:cNvCxnSpPr>
            <a:endCxn id="89" idx="3"/>
          </p:cNvCxnSpPr>
          <p:nvPr/>
        </p:nvCxnSpPr>
        <p:spPr>
          <a:xfrm flipH="1">
            <a:off x="3315645" y="2281686"/>
            <a:ext cx="2603007" cy="537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flipH="1">
            <a:off x="3073441" y="2308214"/>
            <a:ext cx="2845212" cy="16084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5941952" y="2308214"/>
            <a:ext cx="1" cy="30955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5941951" y="2306469"/>
            <a:ext cx="2603356" cy="499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5941950" y="2306469"/>
            <a:ext cx="2705996" cy="1620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4343435" y="5403734"/>
            <a:ext cx="3253051" cy="114946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 rot="1694969">
            <a:off x="5197864" y="5155762"/>
            <a:ext cx="4976494" cy="3699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dirty="0" smtClean="0"/>
              <a:t>IMFTF </a:t>
            </a:r>
            <a:r>
              <a:rPr lang="it-IT" sz="1800" dirty="0" err="1" smtClean="0"/>
              <a:t>Contact</a:t>
            </a:r>
            <a:r>
              <a:rPr lang="it-IT" sz="1800" dirty="0" smtClean="0"/>
              <a:t>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38174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996" t="19419" r="5233" b="35099"/>
          <a:stretch/>
        </p:blipFill>
        <p:spPr>
          <a:xfrm rot="2675596">
            <a:off x="238290" y="2254981"/>
            <a:ext cx="4245513" cy="4064926"/>
          </a:xfrm>
          <a:prstGeom prst="rect">
            <a:avLst/>
          </a:prstGeom>
        </p:spPr>
      </p:pic>
      <p:pic>
        <p:nvPicPr>
          <p:cNvPr id="16" name="Immagine 15" descr="2000px-Coat_of_arms_of_the_Carabinieri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5664" y="3880688"/>
            <a:ext cx="472972" cy="813512"/>
          </a:xfrm>
          <a:prstGeom prst="rect">
            <a:avLst/>
          </a:prstGeom>
        </p:spPr>
      </p:pic>
      <p:pic>
        <p:nvPicPr>
          <p:cNvPr id="20" name="Picture 15" descr="ArardicoGd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15" y="5516202"/>
            <a:ext cx="740461" cy="7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stemma_araldico_ps-600x31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590" y="3743575"/>
            <a:ext cx="1745664" cy="875145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-108687" y="3960369"/>
            <a:ext cx="4855202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 smtClean="0">
                <a:solidFill>
                  <a:schemeClr val="bg1"/>
                </a:solidFill>
              </a:rPr>
              <a:t>CO.PRE.GI.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77" t="19420" r="14745" b="62083"/>
          <a:stretch/>
        </p:blipFill>
        <p:spPr>
          <a:xfrm rot="2662120">
            <a:off x="1259803" y="1362759"/>
            <a:ext cx="2096321" cy="21182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43" y="2305171"/>
            <a:ext cx="1061322" cy="4149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038600" y="893949"/>
            <a:ext cx="7652047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600" dirty="0" smtClean="0">
                <a:solidFill>
                  <a:srgbClr val="FF0000"/>
                </a:solidFill>
              </a:rPr>
              <a:t>…LATEST IMPLEMENTATION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526633" y="1739049"/>
            <a:ext cx="10479504" cy="462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err="1" smtClean="0"/>
              <a:t>Comitee</a:t>
            </a:r>
            <a:r>
              <a:rPr lang="it-IT" dirty="0" smtClean="0"/>
              <a:t> for </a:t>
            </a:r>
            <a:r>
              <a:rPr lang="it-IT" dirty="0" err="1" smtClean="0"/>
              <a:t>prevention</a:t>
            </a:r>
            <a:r>
              <a:rPr lang="it-IT" dirty="0" smtClean="0"/>
              <a:t> and </a:t>
            </a:r>
            <a:r>
              <a:rPr lang="it-IT" dirty="0" err="1" smtClean="0"/>
              <a:t>suppression</a:t>
            </a:r>
            <a:r>
              <a:rPr lang="it-IT" dirty="0" smtClean="0"/>
              <a:t>  of </a:t>
            </a:r>
            <a:r>
              <a:rPr lang="it-IT" dirty="0" err="1" smtClean="0"/>
              <a:t>illegal</a:t>
            </a:r>
            <a:r>
              <a:rPr lang="it-IT" dirty="0" smtClean="0"/>
              <a:t> </a:t>
            </a:r>
            <a:r>
              <a:rPr lang="it-IT" dirty="0" err="1" smtClean="0"/>
              <a:t>gaming</a:t>
            </a:r>
            <a:endParaRPr lang="it-IT" dirty="0" smtClean="0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138665" y="2399483"/>
            <a:ext cx="8036256" cy="1016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dirty="0" err="1" smtClean="0">
                <a:solidFill>
                  <a:srgbClr val="FF0000"/>
                </a:solidFill>
              </a:rPr>
              <a:t>Insitution</a:t>
            </a:r>
            <a:r>
              <a:rPr lang="it-IT" dirty="0" smtClean="0"/>
              <a:t>: Law 3 </a:t>
            </a:r>
            <a:r>
              <a:rPr lang="it-IT" dirty="0" err="1" smtClean="0"/>
              <a:t>august</a:t>
            </a:r>
            <a:r>
              <a:rPr lang="it-IT" dirty="0" smtClean="0"/>
              <a:t> 2009, nr. 109</a:t>
            </a:r>
          </a:p>
          <a:p>
            <a:pPr algn="l"/>
            <a:endParaRPr lang="it-IT" sz="1050" dirty="0" smtClean="0"/>
          </a:p>
          <a:p>
            <a:pPr algn="l"/>
            <a:r>
              <a:rPr lang="it-IT" dirty="0" err="1" smtClean="0">
                <a:solidFill>
                  <a:srgbClr val="FF0000"/>
                </a:solidFill>
              </a:rPr>
              <a:t>Fully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operational</a:t>
            </a:r>
            <a:r>
              <a:rPr lang="it-IT" dirty="0" smtClean="0"/>
              <a:t>: </a:t>
            </a:r>
            <a:r>
              <a:rPr lang="it-IT" dirty="0" err="1" smtClean="0"/>
              <a:t>july</a:t>
            </a:r>
            <a:r>
              <a:rPr lang="it-IT" dirty="0" smtClean="0"/>
              <a:t> 2020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138665" y="3557959"/>
            <a:ext cx="8036256" cy="2709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dirty="0" err="1" smtClean="0">
                <a:solidFill>
                  <a:srgbClr val="FF0000"/>
                </a:solidFill>
              </a:rPr>
              <a:t>Aim</a:t>
            </a:r>
            <a:r>
              <a:rPr lang="it-IT" dirty="0" smtClean="0"/>
              <a:t>: </a:t>
            </a:r>
            <a:r>
              <a:rPr lang="it-IT" dirty="0" err="1" smtClean="0"/>
              <a:t>prevention</a:t>
            </a:r>
            <a:r>
              <a:rPr lang="it-IT" dirty="0" smtClean="0"/>
              <a:t>/</a:t>
            </a:r>
            <a:r>
              <a:rPr lang="it-IT" dirty="0" err="1" smtClean="0"/>
              <a:t>suppression</a:t>
            </a:r>
            <a:r>
              <a:rPr lang="it-IT" dirty="0" smtClean="0"/>
              <a:t> of </a:t>
            </a:r>
            <a:r>
              <a:rPr lang="it-IT" dirty="0" err="1" smtClean="0"/>
              <a:t>illegal</a:t>
            </a:r>
            <a:r>
              <a:rPr lang="it-IT" dirty="0" smtClean="0"/>
              <a:t> </a:t>
            </a:r>
            <a:r>
              <a:rPr lang="it-IT" dirty="0" err="1" smtClean="0"/>
              <a:t>gaming</a:t>
            </a:r>
            <a:r>
              <a:rPr lang="it-IT" dirty="0" smtClean="0"/>
              <a:t>                   </a:t>
            </a:r>
          </a:p>
          <a:p>
            <a:pPr algn="l"/>
            <a:r>
              <a:rPr lang="it-IT" dirty="0"/>
              <a:t> </a:t>
            </a:r>
            <a:r>
              <a:rPr lang="it-IT" dirty="0" smtClean="0"/>
              <a:t>        and SOC </a:t>
            </a:r>
            <a:r>
              <a:rPr lang="it-IT" dirty="0" err="1" smtClean="0"/>
              <a:t>infiltration</a:t>
            </a:r>
            <a:endParaRPr lang="it-IT" dirty="0" smtClean="0"/>
          </a:p>
          <a:p>
            <a:pPr algn="l"/>
            <a:endParaRPr lang="it-IT" sz="1000" dirty="0" smtClean="0"/>
          </a:p>
          <a:p>
            <a:pPr algn="l"/>
            <a:r>
              <a:rPr lang="it-IT" dirty="0"/>
              <a:t> </a:t>
            </a:r>
            <a:r>
              <a:rPr lang="it-IT" dirty="0" smtClean="0"/>
              <a:t>        </a:t>
            </a:r>
            <a:r>
              <a:rPr lang="it-IT" dirty="0" err="1" smtClean="0"/>
              <a:t>protection</a:t>
            </a:r>
            <a:r>
              <a:rPr lang="it-IT" dirty="0" smtClean="0"/>
              <a:t> of the </a:t>
            </a:r>
            <a:r>
              <a:rPr lang="it-IT" dirty="0" err="1" smtClean="0"/>
              <a:t>gaming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/</a:t>
            </a:r>
            <a:r>
              <a:rPr lang="it-IT" dirty="0" err="1" smtClean="0"/>
              <a:t>gamers</a:t>
            </a:r>
            <a:r>
              <a:rPr lang="it-IT" dirty="0" smtClean="0"/>
              <a:t>           </a:t>
            </a:r>
          </a:p>
          <a:p>
            <a:pPr algn="l"/>
            <a:r>
              <a:rPr lang="it-IT" dirty="0"/>
              <a:t> </a:t>
            </a:r>
            <a:r>
              <a:rPr lang="it-IT" dirty="0" smtClean="0"/>
              <a:t>        (</a:t>
            </a:r>
            <a:r>
              <a:rPr lang="it-IT" dirty="0" err="1" smtClean="0"/>
              <a:t>particularly</a:t>
            </a:r>
            <a:r>
              <a:rPr lang="it-IT" dirty="0" smtClean="0"/>
              <a:t> </a:t>
            </a:r>
            <a:r>
              <a:rPr lang="it-IT" dirty="0" err="1" smtClean="0"/>
              <a:t>young</a:t>
            </a:r>
            <a:r>
              <a:rPr lang="it-IT" dirty="0" smtClean="0"/>
              <a:t> </a:t>
            </a:r>
            <a:r>
              <a:rPr lang="it-IT" dirty="0" err="1" smtClean="0"/>
              <a:t>people</a:t>
            </a:r>
            <a:r>
              <a:rPr lang="it-IT" dirty="0" smtClean="0"/>
              <a:t>)</a:t>
            </a:r>
          </a:p>
          <a:p>
            <a:pPr algn="l"/>
            <a:endParaRPr lang="it-IT" sz="1100" dirty="0" smtClean="0"/>
          </a:p>
          <a:p>
            <a:pPr algn="l"/>
            <a:r>
              <a:rPr lang="it-IT" dirty="0" smtClean="0"/>
              <a:t>         planning/</a:t>
            </a:r>
            <a:r>
              <a:rPr lang="it-IT" dirty="0" err="1" smtClean="0"/>
              <a:t>coordination</a:t>
            </a:r>
            <a:r>
              <a:rPr lang="it-IT" dirty="0" smtClean="0"/>
              <a:t> of joint </a:t>
            </a:r>
            <a:r>
              <a:rPr lang="it-IT" dirty="0" err="1" smtClean="0"/>
              <a:t>inspection</a:t>
            </a:r>
            <a:r>
              <a:rPr lang="it-IT" dirty="0" smtClean="0"/>
              <a:t> </a:t>
            </a:r>
          </a:p>
          <a:p>
            <a:pPr algn="l"/>
            <a:r>
              <a:rPr lang="it-IT" dirty="0" smtClean="0"/>
              <a:t>        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national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29078970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EDA corretto 1-8-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1962" y="-74718"/>
            <a:ext cx="888757" cy="8887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4" t="18307" r="37643" b="28782"/>
          <a:stretch/>
        </p:blipFill>
        <p:spPr>
          <a:xfrm rot="17910984">
            <a:off x="216251" y="-306627"/>
            <a:ext cx="1604649" cy="1449870"/>
          </a:xfrm>
          <a:prstGeom prst="rect">
            <a:avLst/>
          </a:prstGeom>
        </p:spPr>
      </p:pic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114476" y="175061"/>
            <a:ext cx="10487155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200" dirty="0"/>
              <a:t>THE ITALIAN </a:t>
            </a:r>
            <a:r>
              <a:rPr lang="it-IT" sz="3200" dirty="0" smtClean="0"/>
              <a:t>ANTI-MATCH FIXING SYSTEM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-1" y="0"/>
            <a:ext cx="12192001" cy="814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95532" y="926470"/>
            <a:ext cx="10706099" cy="64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3600" dirty="0" smtClean="0">
                <a:solidFill>
                  <a:srgbClr val="FF0000"/>
                </a:solidFill>
              </a:rPr>
              <a:t>RECENT RELEVANT INVESTIGATIONS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-625747" y="1713212"/>
            <a:ext cx="7147499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 smtClean="0"/>
              <a:t>OPERATION «GALASSIA» (2018)</a:t>
            </a:r>
          </a:p>
        </p:txBody>
      </p:sp>
      <p:sp>
        <p:nvSpPr>
          <p:cNvPr id="5" name="Rettangolo 4"/>
          <p:cNvSpPr/>
          <p:nvPr/>
        </p:nvSpPr>
        <p:spPr>
          <a:xfrm>
            <a:off x="-178113" y="6443960"/>
            <a:ext cx="9629775" cy="277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kumimoji="1" lang="en-US" altLang="it-IT" sz="1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https://timesofmalta.com/articles/view/investigation-into-organised-crime-and-maltas-online-betting-sector.739207</a:t>
            </a:r>
            <a:endParaRPr kumimoji="1" lang="it-IT" altLang="it-IT" sz="12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10000" r="52833" b="10572"/>
          <a:stretch/>
        </p:blipFill>
        <p:spPr>
          <a:xfrm>
            <a:off x="261763" y="2311798"/>
            <a:ext cx="1039341" cy="106226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5E7FF"/>
              </a:clrFrom>
              <a:clrTo>
                <a:srgbClr val="D5E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29306" r="8213"/>
          <a:stretch/>
        </p:blipFill>
        <p:spPr>
          <a:xfrm>
            <a:off x="5229225" y="1518428"/>
            <a:ext cx="6962775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Ovale 21"/>
          <p:cNvSpPr/>
          <p:nvPr/>
        </p:nvSpPr>
        <p:spPr>
          <a:xfrm>
            <a:off x="8791952" y="6115489"/>
            <a:ext cx="166551" cy="166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8581842" y="4830983"/>
            <a:ext cx="586770" cy="621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7677109" y="2784277"/>
            <a:ext cx="586770" cy="6215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1 19"/>
          <p:cNvCxnSpPr>
            <a:stCxn id="25" idx="4"/>
            <a:endCxn id="23" idx="1"/>
          </p:cNvCxnSpPr>
          <p:nvPr/>
        </p:nvCxnSpPr>
        <p:spPr>
          <a:xfrm>
            <a:off x="7970494" y="3405818"/>
            <a:ext cx="697278" cy="15161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>
            <a:stCxn id="22" idx="0"/>
          </p:cNvCxnSpPr>
          <p:nvPr/>
        </p:nvCxnSpPr>
        <p:spPr>
          <a:xfrm flipH="1" flipV="1">
            <a:off x="8875227" y="5452524"/>
            <a:ext cx="1" cy="6629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ArardicoGd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48" y="2319518"/>
            <a:ext cx="969801" cy="113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-511371" y="3437856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Coordinated</a:t>
            </a:r>
            <a:r>
              <a:rPr lang="it-IT" sz="2000" dirty="0" smtClean="0"/>
              <a:t> by National Anti-Mafia </a:t>
            </a:r>
            <a:r>
              <a:rPr lang="it-IT" sz="2000" dirty="0" err="1" smtClean="0"/>
              <a:t>Directorate</a:t>
            </a:r>
            <a:endParaRPr lang="it-IT" sz="2000" dirty="0" smtClean="0"/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-1103332" y="4078118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000" dirty="0" err="1" smtClean="0"/>
              <a:t>Carried</a:t>
            </a:r>
            <a:r>
              <a:rPr lang="it-IT" sz="2000" dirty="0" smtClean="0"/>
              <a:t> on by Guardia di Finanza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72884" y="5394269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smtClean="0"/>
              <a:t>51 </a:t>
            </a:r>
            <a:r>
              <a:rPr lang="it-IT" sz="2000" dirty="0" err="1" smtClean="0"/>
              <a:t>arrested</a:t>
            </a:r>
            <a:r>
              <a:rPr lang="it-IT" sz="2000" dirty="0" smtClean="0"/>
              <a:t> </a:t>
            </a:r>
            <a:r>
              <a:rPr lang="it-IT" sz="2000" dirty="0" err="1" smtClean="0"/>
              <a:t>criminals</a:t>
            </a:r>
            <a:endParaRPr lang="it-IT" sz="2000" dirty="0" smtClean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540408" y="4698408"/>
            <a:ext cx="7147499" cy="400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000" dirty="0" err="1" smtClean="0"/>
              <a:t>one</a:t>
            </a:r>
            <a:r>
              <a:rPr lang="it-IT" sz="2000" dirty="0" smtClean="0"/>
              <a:t> </a:t>
            </a:r>
            <a:r>
              <a:rPr lang="it-IT" sz="2000" dirty="0" err="1" smtClean="0"/>
              <a:t>billion</a:t>
            </a:r>
            <a:r>
              <a:rPr lang="it-IT" sz="2000" dirty="0" smtClean="0"/>
              <a:t> euro </a:t>
            </a:r>
            <a:r>
              <a:rPr lang="it-IT" sz="2000" dirty="0" err="1" smtClean="0"/>
              <a:t>seizure</a:t>
            </a:r>
            <a:r>
              <a:rPr lang="it-IT" sz="2000" dirty="0" smtClean="0"/>
              <a:t>/</a:t>
            </a:r>
            <a:r>
              <a:rPr lang="it-IT" sz="2000" dirty="0" err="1" smtClean="0"/>
              <a:t>confiscation</a:t>
            </a:r>
            <a:r>
              <a:rPr lang="it-IT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6599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1946</Words>
  <Application>Microsoft Office PowerPoint</Application>
  <PresentationFormat>Widescreen</PresentationFormat>
  <Paragraphs>166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Ribaudo Roberto</dc:creator>
  <cp:lastModifiedBy>Ribaudo Roberto</cp:lastModifiedBy>
  <cp:revision>71</cp:revision>
  <cp:lastPrinted>2020-09-14T16:25:02Z</cp:lastPrinted>
  <dcterms:created xsi:type="dcterms:W3CDTF">2020-09-07T09:44:35Z</dcterms:created>
  <dcterms:modified xsi:type="dcterms:W3CDTF">2021-12-06T09:21:34Z</dcterms:modified>
</cp:coreProperties>
</file>